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7" r:id="rId4"/>
    <p:sldId id="282" r:id="rId5"/>
    <p:sldId id="259" r:id="rId6"/>
    <p:sldId id="267" r:id="rId7"/>
    <p:sldId id="268" r:id="rId8"/>
    <p:sldId id="260" r:id="rId9"/>
    <p:sldId id="269" r:id="rId10"/>
    <p:sldId id="270" r:id="rId11"/>
    <p:sldId id="261" r:id="rId12"/>
    <p:sldId id="271" r:id="rId13"/>
    <p:sldId id="283" r:id="rId14"/>
    <p:sldId id="262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63" r:id="rId23"/>
    <p:sldId id="279" r:id="rId24"/>
    <p:sldId id="287" r:id="rId25"/>
    <p:sldId id="284" r:id="rId26"/>
    <p:sldId id="264" r:id="rId27"/>
    <p:sldId id="280" r:id="rId28"/>
    <p:sldId id="281" r:id="rId29"/>
    <p:sldId id="285" r:id="rId30"/>
    <p:sldId id="265" r:id="rId31"/>
    <p:sldId id="286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8" autoAdjust="0"/>
  </p:normalViewPr>
  <p:slideViewPr>
    <p:cSldViewPr snapToGrid="0">
      <p:cViewPr varScale="1">
        <p:scale>
          <a:sx n="101" d="100"/>
          <a:sy n="101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C21-3C02-4A56-88D0-65CEEA1B99AC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23B4-6F32-44CB-90F7-10083E84E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Assembler 1948-1950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95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90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20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UCSD = University </a:t>
            </a:r>
            <a:r>
              <a:rPr lang="de-DE" dirty="0" err="1"/>
              <a:t>of</a:t>
            </a:r>
            <a:r>
              <a:rPr lang="de-DE" dirty="0"/>
              <a:t> California, San Diego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in Apple II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4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.NET CLR </a:t>
            </a:r>
            <a:r>
              <a:rPr lang="de-DE" dirty="0">
                <a:sym typeface="Wingdings" panose="05000000000000000000" pitchFamily="2" charset="2"/>
              </a:rPr>
              <a:t> Common Language </a:t>
            </a:r>
            <a:r>
              <a:rPr lang="de-DE" dirty="0" err="1">
                <a:sym typeface="Wingdings" panose="05000000000000000000" pitchFamily="2" charset="2"/>
              </a:rPr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3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93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77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45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 Analyse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Initialisierung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Objekte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Objektgraph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Heap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1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442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5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968D-A262-42CD-A093-B07262702E49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22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79F-2EB7-497C-83DC-79B8C49FF067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3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03D1-1D50-4DE4-B101-DC11FCDC9EC9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810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5E60-F844-40B0-8538-EC85646D77E4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829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9E2F-362B-46A9-8BB7-381214EF5A8C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71AE-46CF-4E36-B368-56A37C74B205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793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A5B-FAEB-4CC6-865E-9CD69838A38B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8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6972-4D77-4BB8-A6EC-9AE342714A15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3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B4E799-9530-4BE5-914F-A8CF937F945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26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DC7-DDC9-48C0-80EE-0C18D2B8C3B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3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0597-5EEE-4C86-909C-A7C56A9B87B0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551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1568-3141-4DC6-951B-9E6285F8D025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50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E63D-66EA-4C44-B6E1-6978A3B7F126}" type="datetime1">
              <a:rPr lang="de-DE" smtClean="0"/>
              <a:t>06.12.2022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50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AC6F-A61D-495A-B478-4581DE3C1A7E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114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3FD-C41B-4CA8-8C48-49421DC6FCD8}" type="datetime1">
              <a:rPr lang="de-DE" smtClean="0"/>
              <a:t>06.12.2022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8A67-DB13-4547-B8EF-F26A79EB1FBE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28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95DC-6A36-4ABB-B933-796E5E18D7FA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0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4412-1FA3-4BBD-B57F-CA22EB488808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14EC0-CB89-1ABB-F78A-CF73AF8A5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AOT vs. JIT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AA828F-B7FB-DF59-1638-FD192EF0E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Robin Wollenschläger</a:t>
            </a:r>
          </a:p>
          <a:p>
            <a:r>
              <a:rPr lang="de-DE" dirty="0"/>
              <a:t>9495107</a:t>
            </a:r>
          </a:p>
        </p:txBody>
      </p:sp>
    </p:spTree>
    <p:extLst>
      <p:ext uri="{BB962C8B-B14F-4D97-AF65-F5344CB8AC3E}">
        <p14:creationId xmlns:p14="http://schemas.microsoft.com/office/powerpoint/2010/main" val="103744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Interpreter + Compiler </a:t>
            </a:r>
            <a:r>
              <a:rPr lang="de-DE" dirty="0">
                <a:sym typeface="Wingdings" panose="05000000000000000000" pitchFamily="2" charset="2"/>
              </a:rPr>
              <a:t> Vorteile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Zwischencode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Kompilierung zur Laufzeit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Plattformunabhängig</a:t>
            </a:r>
          </a:p>
          <a:p>
            <a:r>
              <a:rPr lang="de-DE" dirty="0">
                <a:sym typeface="Wingdings" panose="05000000000000000000" pitchFamily="2" charset="2"/>
              </a:rPr>
              <a:t>Schiffmann, Deutsch: Smalltalk-80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OOP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Virtuelle Maschine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v-Code (virtuell)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n-Code (nativ)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823B17-266B-C911-BF91-3DEA65F6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823316"/>
            <a:ext cx="4626429" cy="462642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F50D9B-DBDE-EC5F-BE90-CB1325D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51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UCSD Pascal (1977)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Pseudo Maschine  p-Code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OS Standard</a:t>
            </a:r>
            <a:endParaRPr lang="de-DE" dirty="0"/>
          </a:p>
          <a:p>
            <a:r>
              <a:rPr lang="de-DE" dirty="0"/>
              <a:t>Java (1991)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82BB85-A1A9-A43D-E358-07E3A4F2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2" y="2434046"/>
            <a:ext cx="5034177" cy="335611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8C5BC7-9276-CE3F-7A31-81A760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04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Bekannte JIT-Compiler Sprachen: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C#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JavaScript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Ruby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F0D427-3F48-08DF-EB91-6095F8E1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5872"/>
            <a:ext cx="4444683" cy="38613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09588-EB5C-3B64-4426-54E190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6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b="1" dirty="0"/>
              <a:t>Vergleich AOT </a:t>
            </a:r>
            <a:r>
              <a:rPr lang="de-DE" b="1" dirty="0" err="1"/>
              <a:t>vs</a:t>
            </a:r>
            <a:r>
              <a:rPr lang="de-DE" b="1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13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0E3AEBC0-ED09-1095-B8EE-D41864FF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Virtuelle Maschine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C786B-7B82-FE24-B00F-C4EBD456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Abkopplung Software/Hardware</a:t>
            </a:r>
          </a:p>
          <a:p>
            <a:pPr lvl="1"/>
            <a:r>
              <a:rPr lang="de-DE" dirty="0"/>
              <a:t>Plattformunabhängigkeit</a:t>
            </a:r>
          </a:p>
          <a:p>
            <a:pPr lvl="1"/>
            <a:r>
              <a:rPr lang="de-DE" dirty="0"/>
              <a:t>Sicherheit</a:t>
            </a:r>
          </a:p>
          <a:p>
            <a:r>
              <a:rPr lang="de-DE" dirty="0"/>
              <a:t>Dynamik Sprachen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HotSpot</a:t>
            </a:r>
            <a:endParaRPr lang="de-DE" dirty="0"/>
          </a:p>
          <a:p>
            <a:pPr lvl="1"/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5A344-BB1D-4894-CD6A-96AEF20E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53DABC-435F-A5ED-89D7-34EF59D8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1508"/>
            <a:ext cx="4938362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1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33AFD-99CB-1250-E411-B7D17B1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1" y="2336800"/>
            <a:ext cx="8491493" cy="3598863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6C55A1-DD77-F375-DF66-62DF92C0F716}"/>
              </a:ext>
            </a:extLst>
          </p:cNvPr>
          <p:cNvSpPr txBox="1"/>
          <p:nvPr/>
        </p:nvSpPr>
        <p:spPr>
          <a:xfrm>
            <a:off x="1237673" y="5966691"/>
            <a:ext cx="850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Kotzmann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Wimmer 2008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3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16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65448"/>
            <a:ext cx="9613861" cy="359931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Wann wird kompiliert?</a:t>
            </a:r>
          </a:p>
          <a:p>
            <a:pPr lvl="1"/>
            <a:r>
              <a:rPr lang="de-DE" dirty="0"/>
              <a:t>Methodentracking </a:t>
            </a:r>
            <a:r>
              <a:rPr lang="de-DE" dirty="0">
                <a:sym typeface="Wingdings" panose="05000000000000000000" pitchFamily="2" charset="2"/>
              </a:rPr>
              <a:t> Heuristik, Hot Spots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Optimierung/</a:t>
            </a:r>
            <a:r>
              <a:rPr lang="de-DE" dirty="0" err="1">
                <a:sym typeface="Wingdings" panose="05000000000000000000" pitchFamily="2" charset="2"/>
              </a:rPr>
              <a:t>Deoptimierung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OSR = On Stack </a:t>
            </a:r>
            <a:r>
              <a:rPr lang="de-DE" dirty="0" err="1"/>
              <a:t>Replacement</a:t>
            </a:r>
            <a:endParaRPr lang="de-DE" dirty="0"/>
          </a:p>
          <a:p>
            <a:r>
              <a:rPr lang="de-DE" dirty="0"/>
              <a:t>JIT-Compiler</a:t>
            </a:r>
          </a:p>
          <a:p>
            <a:pPr lvl="1"/>
            <a:r>
              <a:rPr lang="de-DE" dirty="0"/>
              <a:t>Client </a:t>
            </a:r>
            <a:r>
              <a:rPr lang="de-DE" dirty="0">
                <a:sym typeface="Wingdings" panose="05000000000000000000" pitchFamily="2" charset="2"/>
              </a:rPr>
              <a:t> GUI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dirty="0">
                <a:sym typeface="Wingdings" panose="05000000000000000000" pitchFamily="2" charset="2"/>
              </a:rPr>
              <a:t>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Rundenbasierte GC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Young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Old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Permanent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D7AC4B-82F5-89C2-45F4-C117489B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2" y="298057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Profiling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Datensammlung während der Laufzeit</a:t>
            </a:r>
          </a:p>
          <a:p>
            <a:r>
              <a:rPr lang="de-DE" dirty="0"/>
              <a:t>Ebenen</a:t>
            </a:r>
          </a:p>
          <a:p>
            <a:pPr lvl="1"/>
            <a:r>
              <a:rPr lang="de-DE" dirty="0"/>
              <a:t>Low - Tracking</a:t>
            </a:r>
          </a:p>
          <a:p>
            <a:pPr lvl="1"/>
            <a:r>
              <a:rPr lang="de-DE" dirty="0"/>
              <a:t>High -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Frühe Erkennung von Hot Spots</a:t>
            </a:r>
          </a:p>
          <a:p>
            <a:r>
              <a:rPr lang="de-DE" dirty="0">
                <a:sym typeface="Wingdings" panose="05000000000000000000" pitchFamily="2" charset="2"/>
              </a:rPr>
              <a:t> Unkritisches Tracking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AOT: Trainingsläufe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Rad enthält.&#10;&#10;Automatisch generierte Beschreibung">
            <a:extLst>
              <a:ext uri="{FF2B5EF4-FFF2-40B4-BE49-F238E27FC236}">
                <a16:creationId xmlns:a16="http://schemas.microsoft.com/office/drawing/2014/main" id="{1A18C9D0-68EE-4AA0-2E8B-5E7B3389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890094"/>
            <a:ext cx="4392930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8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06F0B1-76A3-6960-D2DE-2B2CE15B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Recursive Applicative and Algorithmic Language</a:t>
            </a:r>
          </a:p>
          <a:p>
            <a:r>
              <a:rPr lang="de-DE" dirty="0"/>
              <a:t>Geschrieben in Java</a:t>
            </a:r>
          </a:p>
          <a:p>
            <a:r>
              <a:rPr lang="de-DE" dirty="0"/>
              <a:t>Multifunktions-Compiler</a:t>
            </a:r>
          </a:p>
          <a:p>
            <a:pPr lvl="1"/>
            <a:r>
              <a:rPr lang="de-DE" dirty="0" err="1"/>
              <a:t>Sulong</a:t>
            </a:r>
            <a:endParaRPr lang="de-DE" dirty="0"/>
          </a:p>
          <a:p>
            <a:pPr lvl="1"/>
            <a:r>
              <a:rPr lang="de-DE" dirty="0" err="1"/>
              <a:t>Truffle</a:t>
            </a:r>
            <a:endParaRPr lang="de-DE" dirty="0"/>
          </a:p>
          <a:p>
            <a:pPr lvl="1"/>
            <a:r>
              <a:rPr lang="de-DE" dirty="0"/>
              <a:t>Graal Compiler</a:t>
            </a:r>
          </a:p>
          <a:p>
            <a:r>
              <a:rPr lang="de-DE" dirty="0"/>
              <a:t>Compiler</a:t>
            </a:r>
          </a:p>
          <a:p>
            <a:pPr lvl="1"/>
            <a:r>
              <a:rPr lang="de-DE" dirty="0"/>
              <a:t>JIT</a:t>
            </a:r>
          </a:p>
          <a:p>
            <a:pPr lvl="1"/>
            <a:r>
              <a:rPr lang="de-DE" dirty="0"/>
              <a:t>AOT (Native-Image)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2991E087-0F1F-0450-7FE3-66406C2A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17163"/>
            <a:ext cx="5237077" cy="28705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C872F0-3696-D329-776F-6D7F71E470A8}"/>
              </a:ext>
            </a:extLst>
          </p:cNvPr>
          <p:cNvSpPr txBox="1"/>
          <p:nvPr/>
        </p:nvSpPr>
        <p:spPr>
          <a:xfrm>
            <a:off x="5181599" y="5687754"/>
            <a:ext cx="523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9289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05832-979F-4071-2C01-CA952757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23" y="2336800"/>
            <a:ext cx="6565729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A362B7-5676-00D3-46CB-0F2CB86AB749}"/>
              </a:ext>
            </a:extLst>
          </p:cNvPr>
          <p:cNvSpPr txBox="1"/>
          <p:nvPr/>
        </p:nvSpPr>
        <p:spPr>
          <a:xfrm>
            <a:off x="2205123" y="5966691"/>
            <a:ext cx="656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0222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8585300A-DCD8-F460-3D38-C83FBC77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4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20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B197E4-3106-EF5F-241C-C8BCCE59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12" y="2336800"/>
            <a:ext cx="6553152" cy="359886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C06BF03-0D65-6942-DAB1-4722EF32B097}"/>
              </a:ext>
            </a:extLst>
          </p:cNvPr>
          <p:cNvSpPr txBox="1"/>
          <p:nvPr/>
        </p:nvSpPr>
        <p:spPr>
          <a:xfrm>
            <a:off x="2868712" y="5935663"/>
            <a:ext cx="523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13864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A62839-A6CC-0239-2A43-B1C7C2422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AOT </a:t>
            </a:r>
            <a:r>
              <a:rPr lang="de-DE" dirty="0">
                <a:sym typeface="Wingdings" panose="05000000000000000000" pitchFamily="2" charset="2"/>
              </a:rPr>
              <a:t> keine </a:t>
            </a:r>
            <a:r>
              <a:rPr lang="de-DE" dirty="0" err="1">
                <a:sym typeface="Wingdings" panose="05000000000000000000" pitchFamily="2" charset="2"/>
              </a:rPr>
              <a:t>Deoptimierung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Programm 1x durchlaufen</a:t>
            </a:r>
          </a:p>
          <a:p>
            <a:r>
              <a:rPr lang="de-DE" dirty="0">
                <a:sym typeface="Wingdings" panose="05000000000000000000" pitchFamily="2" charset="2"/>
              </a:rPr>
              <a:t>Point-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-Analyse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Ersetzt Heuristik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Bytecode  Graal IR</a:t>
            </a:r>
          </a:p>
          <a:p>
            <a:r>
              <a:rPr lang="de-DE" dirty="0">
                <a:sym typeface="Wingdings" panose="05000000000000000000" pitchFamily="2" charset="2"/>
              </a:rPr>
              <a:t>Initialisierung Objekte</a:t>
            </a:r>
          </a:p>
          <a:p>
            <a:r>
              <a:rPr lang="de-DE" dirty="0" err="1">
                <a:sym typeface="Wingdings" panose="05000000000000000000" pitchFamily="2" charset="2"/>
              </a:rPr>
              <a:t>Heapsnapshotting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 Objektgraph</a:t>
            </a:r>
          </a:p>
          <a:p>
            <a:r>
              <a:rPr lang="de-DE" dirty="0">
                <a:sym typeface="Wingdings" panose="05000000000000000000" pitchFamily="2" charset="2"/>
              </a:rPr>
              <a:t>Image </a:t>
            </a:r>
            <a:r>
              <a:rPr lang="de-DE" dirty="0" err="1">
                <a:sym typeface="Wingdings" panose="05000000000000000000" pitchFamily="2" charset="2"/>
              </a:rPr>
              <a:t>heap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Schichten (Stacks)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Zielsystem  Heap vorhersagbar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35BAF-B1AC-0253-33F9-352D61A3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695575"/>
            <a:ext cx="4991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3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AOT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22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IO-Leistung</a:t>
            </a:r>
          </a:p>
          <a:p>
            <a:r>
              <a:rPr lang="de-DE" dirty="0"/>
              <a:t>Hardwarenahe Anwendungen</a:t>
            </a:r>
          </a:p>
          <a:p>
            <a:r>
              <a:rPr lang="de-DE" dirty="0"/>
              <a:t>Systeme ohne OS</a:t>
            </a:r>
          </a:p>
          <a:p>
            <a:r>
              <a:rPr lang="de-DE" dirty="0"/>
              <a:t>Sicherheitskritische Systeme</a:t>
            </a:r>
          </a:p>
          <a:p>
            <a:pPr lvl="1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94451F-EFBC-2136-68F2-B6E832C1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8" y="2336872"/>
            <a:ext cx="3534642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JIT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23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Multiplattformlösungen</a:t>
            </a:r>
          </a:p>
          <a:p>
            <a:r>
              <a:rPr lang="de-DE" dirty="0"/>
              <a:t>GUI-Anwendungen</a:t>
            </a:r>
          </a:p>
          <a:p>
            <a:r>
              <a:rPr lang="de-DE" dirty="0"/>
              <a:t>Sandbox-Anwendungen</a:t>
            </a:r>
          </a:p>
          <a:p>
            <a:r>
              <a:rPr lang="de-DE" dirty="0"/>
              <a:t>Systeme mit OS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35EED8-A9C9-4524-0BC2-38152D7B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3368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B462A-C7A7-964D-0386-37B272D6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079825C7-3840-FC4E-0983-A63A9D7CC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881736"/>
              </p:ext>
            </p:extLst>
          </p:nvPr>
        </p:nvGraphicFramePr>
        <p:xfrm>
          <a:off x="681038" y="2336800"/>
          <a:ext cx="9613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>
                  <a:extLst>
                    <a:ext uri="{9D8B030D-6E8A-4147-A177-3AD203B41FA5}">
                      <a16:colId xmlns:a16="http://schemas.microsoft.com/office/drawing/2014/main" val="3429415959"/>
                    </a:ext>
                  </a:extLst>
                </a:gridCol>
                <a:gridCol w="4806950">
                  <a:extLst>
                    <a:ext uri="{9D8B030D-6E8A-4147-A177-3AD203B41FA5}">
                      <a16:colId xmlns:a16="http://schemas.microsoft.com/office/drawing/2014/main" val="60694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4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Geringer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Hoher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9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Langsame Kompilierung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Schnelle Kompilierung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6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Plattformabhängig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Plattformunabhängig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1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Kein OS nötig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OS nötig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2606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C459F-3372-BAEC-C644-0B6A5D19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b="1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25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C21B8DF-73E8-C648-EE31-E2697DF0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Apple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Swift – eigene Sprache</a:t>
            </a:r>
          </a:p>
          <a:p>
            <a:r>
              <a:rPr lang="de-DE" dirty="0"/>
              <a:t>JIT - LLVM</a:t>
            </a:r>
          </a:p>
          <a:p>
            <a:r>
              <a:rPr lang="de-DE" dirty="0" err="1"/>
              <a:t>Xcode</a:t>
            </a:r>
            <a:r>
              <a:rPr lang="de-DE" dirty="0"/>
              <a:t> – IDE/</a:t>
            </a:r>
            <a:r>
              <a:rPr lang="de-DE" dirty="0" err="1"/>
              <a:t>Toolset</a:t>
            </a:r>
            <a:endParaRPr lang="de-DE" dirty="0"/>
          </a:p>
          <a:p>
            <a:r>
              <a:rPr lang="de-DE" dirty="0"/>
              <a:t>App-Store</a:t>
            </a:r>
          </a:p>
          <a:p>
            <a:pPr lvl="1"/>
            <a:r>
              <a:rPr lang="de-DE" dirty="0"/>
              <a:t>Audit/Review 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Security/Quality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37A89142-7A95-8B43-D2E1-4BEE5A49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47" y="2336873"/>
            <a:ext cx="5420148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Android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Früher</a:t>
            </a:r>
          </a:p>
          <a:p>
            <a:pPr lvl="1"/>
            <a:r>
              <a:rPr lang="de-DE" dirty="0" err="1"/>
              <a:t>Dalvik</a:t>
            </a:r>
            <a:endParaRPr lang="de-DE" dirty="0"/>
          </a:p>
          <a:p>
            <a:pPr lvl="1"/>
            <a:r>
              <a:rPr lang="de-DE" dirty="0"/>
              <a:t>Java</a:t>
            </a:r>
          </a:p>
          <a:p>
            <a:pPr lvl="1"/>
            <a:r>
              <a:rPr lang="de-DE" dirty="0"/>
              <a:t>JIT</a:t>
            </a:r>
          </a:p>
          <a:p>
            <a:r>
              <a:rPr lang="de-DE" dirty="0"/>
              <a:t>Android 5.0</a:t>
            </a:r>
          </a:p>
          <a:p>
            <a:pPr lvl="1"/>
            <a:r>
              <a:rPr lang="de-DE" dirty="0"/>
              <a:t>ART 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AOT &amp; JIT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56A3F8-D25A-5912-9D90-44569F4A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97918"/>
            <a:ext cx="4400550" cy="44354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1E5353-D946-ACB7-B166-D3A14680F72B}"/>
              </a:ext>
            </a:extLst>
          </p:cNvPr>
          <p:cNvSpPr txBox="1"/>
          <p:nvPr/>
        </p:nvSpPr>
        <p:spPr>
          <a:xfrm>
            <a:off x="6096000" y="6256408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https://source.android.com/docs/core/runtime/images/jit-arch.png</a:t>
            </a:r>
          </a:p>
        </p:txBody>
      </p:sp>
    </p:spTree>
    <p:extLst>
      <p:ext uri="{BB962C8B-B14F-4D97-AF65-F5344CB8AC3E}">
        <p14:creationId xmlns:p14="http://schemas.microsoft.com/office/powerpoint/2010/main" val="779104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Arduino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Physical</a:t>
            </a:r>
            <a:r>
              <a:rPr lang="de-DE" dirty="0"/>
              <a:t> Computing</a:t>
            </a:r>
          </a:p>
          <a:p>
            <a:r>
              <a:rPr lang="de-DE" dirty="0" err="1"/>
              <a:t>OpenSource</a:t>
            </a:r>
            <a:endParaRPr lang="de-DE" dirty="0"/>
          </a:p>
          <a:p>
            <a:r>
              <a:rPr lang="de-DE" dirty="0"/>
              <a:t>C/C++</a:t>
            </a:r>
          </a:p>
          <a:p>
            <a:r>
              <a:rPr lang="de-DE" dirty="0"/>
              <a:t>AOT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A873E33-2C14-CE84-1344-A19C0CCB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4" y="2507756"/>
            <a:ext cx="459551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6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b="1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29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E10B0D3C-2F3E-165A-2A1C-E2BA5BBD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67FBB-8E7A-AC10-3DC3-CD6B616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1AFBF5-7DD0-CBAE-BB38-07943290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Implementierungsformen: </a:t>
            </a:r>
            <a:br>
              <a:rPr lang="de-DE" dirty="0"/>
            </a:br>
            <a:r>
              <a:rPr lang="de-DE" dirty="0"/>
              <a:t>	AOT vs. JIT</a:t>
            </a:r>
          </a:p>
          <a:p>
            <a:pPr lvl="1"/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Compiler</a:t>
            </a:r>
          </a:p>
          <a:p>
            <a:pPr lvl="1"/>
            <a:r>
              <a:rPr lang="de-DE" dirty="0"/>
              <a:t>Just in time Compiler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Anwendungsgebiete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Quelle: https://pixabay.com/de/photos/uhr-taschenuhr-uhrwerk-uhrmacher-3179167/">
            <a:extLst>
              <a:ext uri="{FF2B5EF4-FFF2-40B4-BE49-F238E27FC236}">
                <a16:creationId xmlns:a16="http://schemas.microsoft.com/office/drawing/2014/main" id="{6892EC36-7933-22D7-926E-5C2805467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2164182"/>
            <a:ext cx="4857361" cy="323824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6830C-5C78-0C83-6CE4-3D1D054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57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A46D-FDF4-AF2A-77A4-7E36640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Entscheidung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F9393-7A38-D335-2876-C8E09A34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30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16A2B07-18E4-44F5-80EF-89192F0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Architektur/Plattform</a:t>
            </a:r>
          </a:p>
          <a:p>
            <a:r>
              <a:rPr lang="de-DE" dirty="0"/>
              <a:t>Sprache</a:t>
            </a:r>
          </a:p>
          <a:p>
            <a:r>
              <a:rPr lang="de-DE" dirty="0"/>
              <a:t>Anwendungsfall</a:t>
            </a:r>
          </a:p>
          <a:p>
            <a:r>
              <a:rPr lang="de-DE" dirty="0"/>
              <a:t>Ressourcen</a:t>
            </a:r>
          </a:p>
          <a:p>
            <a:r>
              <a:rPr lang="de-DE" dirty="0"/>
              <a:t>Benötigte Flexibilität</a:t>
            </a:r>
          </a:p>
          <a:p>
            <a:r>
              <a:rPr lang="de-DE" dirty="0"/>
              <a:t>Update-Häufigkeit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Text, Schild, draußen, Straße enthält.&#10;&#10;Automatisch generierte Beschreibung">
            <a:extLst>
              <a:ext uri="{FF2B5EF4-FFF2-40B4-BE49-F238E27FC236}">
                <a16:creationId xmlns:a16="http://schemas.microsoft.com/office/drawing/2014/main" id="{3FB55100-0F6B-8187-02F7-FA9F20A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4" y="2515592"/>
            <a:ext cx="547687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1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0142-8C79-BC2B-8951-7EC91DE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pic>
        <p:nvPicPr>
          <p:cNvPr id="6" name="Inhaltsplatzhalter 5" descr="Ein Bild, das Text, Matte, Möbel, Grabstein enthält.&#10;&#10;Automatisch generierte Beschreibung">
            <a:extLst>
              <a:ext uri="{FF2B5EF4-FFF2-40B4-BE49-F238E27FC236}">
                <a16:creationId xmlns:a16="http://schemas.microsoft.com/office/drawing/2014/main" id="{C91B95A9-BD48-704F-7ED7-03B93124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FE668-36DC-EB84-6350-2779BC9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2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DDB2-2D13-AA5F-1CF0-35B8F24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72DE4-1946-9E8F-44BB-BAA7D162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70" y="3033709"/>
            <a:ext cx="9613861" cy="70786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 dirty="0"/>
              <a:t>Sofern nicht anders gekennzeichnet entstammen alle genutzten Bilder der Plattform </a:t>
            </a:r>
            <a:r>
              <a:rPr lang="de-DE" dirty="0" err="1"/>
              <a:t>pixabay</a:t>
            </a:r>
            <a:r>
              <a:rPr lang="de-DE" dirty="0"/>
              <a:t> und dürfen lizenzfrei ohne Nachweis verwendet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BBE252-9864-2454-C651-1D5D70E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01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b="1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4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D8370DE3-DC76-5728-BC30-AA6802BF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Übersetzer: Hochsprache </a:t>
            </a:r>
            <a:r>
              <a:rPr lang="de-DE" dirty="0">
                <a:sym typeface="Wingdings" panose="05000000000000000000" pitchFamily="2" charset="2"/>
              </a:rPr>
              <a:t> Maschinencode</a:t>
            </a:r>
            <a:endParaRPr lang="de-DE" dirty="0"/>
          </a:p>
          <a:p>
            <a:pPr lvl="1"/>
            <a:r>
              <a:rPr lang="de-DE" dirty="0"/>
              <a:t>Isoliertes </a:t>
            </a:r>
            <a:r>
              <a:rPr lang="de-DE" dirty="0" err="1"/>
              <a:t>Executable</a:t>
            </a:r>
            <a:endParaRPr lang="de-DE" dirty="0"/>
          </a:p>
          <a:p>
            <a:pPr lvl="1"/>
            <a:r>
              <a:rPr lang="de-DE" dirty="0"/>
              <a:t>Abhängig von Zielarchitektur</a:t>
            </a:r>
          </a:p>
          <a:p>
            <a:r>
              <a:rPr lang="de-DE" dirty="0"/>
              <a:t>Zuse Z4 - 1944</a:t>
            </a:r>
          </a:p>
          <a:p>
            <a:pPr lvl="1"/>
            <a:r>
              <a:rPr lang="de-DE" dirty="0"/>
              <a:t>Mathematischer Rechenplan</a:t>
            </a:r>
          </a:p>
          <a:p>
            <a:pPr lvl="1"/>
            <a:r>
              <a:rPr lang="de-DE" dirty="0"/>
              <a:t>Planfertigungsgerät</a:t>
            </a:r>
          </a:p>
          <a:p>
            <a:pPr lvl="1"/>
            <a:r>
              <a:rPr lang="de-DE" dirty="0"/>
              <a:t>Lochstreifen mit Maschinenplan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DD799F4-F7B0-7847-3E11-55F5F1F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6283"/>
            <a:ext cx="3881328" cy="258755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0B1E6-CCC8-83CF-9288-D374F0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91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Grace Hopper: A-0 - 1952</a:t>
            </a:r>
          </a:p>
          <a:p>
            <a:pPr lvl="1"/>
            <a:r>
              <a:rPr lang="de-DE" dirty="0"/>
              <a:t>Befehlskatalog</a:t>
            </a:r>
          </a:p>
          <a:p>
            <a:pPr lvl="1"/>
            <a:r>
              <a:rPr lang="de-DE" dirty="0"/>
              <a:t>Speicherreservierung</a:t>
            </a:r>
          </a:p>
          <a:p>
            <a:pPr lvl="1"/>
            <a:r>
              <a:rPr lang="de-DE" dirty="0"/>
              <a:t>Adressierung</a:t>
            </a:r>
          </a:p>
          <a:p>
            <a:r>
              <a:rPr lang="de-DE" dirty="0"/>
              <a:t>Grace Hopper: B-0 - 1955</a:t>
            </a:r>
          </a:p>
          <a:p>
            <a:pPr lvl="1"/>
            <a:r>
              <a:rPr lang="de-DE" dirty="0"/>
              <a:t>Menschliche Sprachen </a:t>
            </a:r>
            <a:br>
              <a:rPr lang="de-DE" dirty="0"/>
            </a:br>
            <a:r>
              <a:rPr lang="de-DE" dirty="0"/>
              <a:t>(Deutsch, English, Französisch)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03F1E5-C099-ECCC-F2C0-72374EAB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3" y="2228850"/>
            <a:ext cx="3430890" cy="398145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494521-5467-DCCC-08CB-675B4AFB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68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Fortran (1957), COBOL (1960) </a:t>
            </a:r>
            <a:r>
              <a:rPr lang="de-DE" dirty="0">
                <a:sym typeface="Wingdings" panose="05000000000000000000" pitchFamily="2" charset="2"/>
              </a:rPr>
              <a:t> Meilensteine</a:t>
            </a:r>
            <a:endParaRPr lang="de-DE" dirty="0"/>
          </a:p>
          <a:p>
            <a:r>
              <a:rPr lang="de-DE" dirty="0"/>
              <a:t>Bekannte Compilersprachen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Go</a:t>
            </a:r>
          </a:p>
          <a:p>
            <a:pPr lvl="1"/>
            <a:r>
              <a:rPr lang="de-DE" dirty="0"/>
              <a:t>Pascal</a:t>
            </a:r>
          </a:p>
          <a:p>
            <a:pPr lvl="1"/>
            <a:r>
              <a:rPr lang="de-DE" dirty="0"/>
              <a:t>Cobol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5B0CA-9D51-B63B-021D-C9669E99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2680185"/>
            <a:ext cx="5449298" cy="336749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1C0C15-BB04-6782-AE61-0BC3E5F0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6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Ausführung statt Übersetzung</a:t>
            </a:r>
          </a:p>
          <a:p>
            <a:pPr lvl="1"/>
            <a:r>
              <a:rPr lang="de-DE" dirty="0"/>
              <a:t>Plattformunabhängig</a:t>
            </a:r>
          </a:p>
          <a:p>
            <a:pPr lvl="1"/>
            <a:r>
              <a:rPr lang="de-DE" dirty="0"/>
              <a:t>Langsamer &amp; Aufwändiger</a:t>
            </a:r>
          </a:p>
          <a:p>
            <a:pPr lvl="1"/>
            <a:r>
              <a:rPr lang="de-DE" dirty="0"/>
              <a:t>Übersetzung </a:t>
            </a:r>
            <a:r>
              <a:rPr lang="de-DE" dirty="0" err="1"/>
              <a:t>LowLevel</a:t>
            </a:r>
            <a:r>
              <a:rPr lang="de-DE" dirty="0"/>
              <a:t>-Sprachen</a:t>
            </a:r>
          </a:p>
          <a:p>
            <a:r>
              <a:rPr lang="de-DE" dirty="0"/>
              <a:t>John Russel: IBM 704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LISP (~1960)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7311D-7C98-32CA-A87A-9173C7BE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1" y="2155372"/>
            <a:ext cx="2511786" cy="389707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3EBAA-F5A9-6EA5-67C3-8C39C6F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71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Bekannte </a:t>
            </a:r>
            <a:r>
              <a:rPr lang="de-DE" dirty="0" err="1"/>
              <a:t>Interpretersprachen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PHP</a:t>
            </a:r>
          </a:p>
          <a:p>
            <a:pPr lvl="1"/>
            <a:r>
              <a:rPr lang="de-DE" dirty="0"/>
              <a:t>Perl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BASIC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C9086-635B-3A0B-F55D-7FE8AB33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2816716"/>
            <a:ext cx="5830655" cy="35560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2E66E-FE21-847F-FD18-2CE9443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662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716</Words>
  <Application>Microsoft Office PowerPoint</Application>
  <PresentationFormat>Breitbild</PresentationFormat>
  <Paragraphs>278</Paragraphs>
  <Slides>32</Slides>
  <Notes>11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Trebuchet MS</vt:lpstr>
      <vt:lpstr>Berlin</vt:lpstr>
      <vt:lpstr>AOT vs. JIT</vt:lpstr>
      <vt:lpstr>Inhalt </vt:lpstr>
      <vt:lpstr>Thema &amp; Ziel</vt:lpstr>
      <vt:lpstr>Inhalt </vt:lpstr>
      <vt:lpstr>Historie – Compiler</vt:lpstr>
      <vt:lpstr>Historie – Compiler</vt:lpstr>
      <vt:lpstr>Historie – Compiler</vt:lpstr>
      <vt:lpstr>Historie - Interpreter</vt:lpstr>
      <vt:lpstr>Historie - Interpreter</vt:lpstr>
      <vt:lpstr>Historie - JIT</vt:lpstr>
      <vt:lpstr>Historie - JIT</vt:lpstr>
      <vt:lpstr>Historie - JIT</vt:lpstr>
      <vt:lpstr>Inhalt </vt:lpstr>
      <vt:lpstr>Vergleich – Virtuelle Maschine</vt:lpstr>
      <vt:lpstr>Vergleich – HotSpot</vt:lpstr>
      <vt:lpstr>Vergleich – HotSpot</vt:lpstr>
      <vt:lpstr>Vergleich – Profiling</vt:lpstr>
      <vt:lpstr>Vergleich - GraalVM</vt:lpstr>
      <vt:lpstr>Vergleich - GraalVM</vt:lpstr>
      <vt:lpstr>Vergleich – Native Image</vt:lpstr>
      <vt:lpstr>Vergleich – Native Image</vt:lpstr>
      <vt:lpstr>Vergleich – Anwendungsgebiete AOT</vt:lpstr>
      <vt:lpstr>Vergleich – Anwendungsgebiete JIT</vt:lpstr>
      <vt:lpstr>Vergleich - AOT vs JIT</vt:lpstr>
      <vt:lpstr>Inhalt </vt:lpstr>
      <vt:lpstr>Beispiele - Apple</vt:lpstr>
      <vt:lpstr>Beispiele - Android</vt:lpstr>
      <vt:lpstr>Beispiele - Arduino</vt:lpstr>
      <vt:lpstr>Inhalt </vt:lpstr>
      <vt:lpstr>Fazit - Entscheidung</vt:lpstr>
      <vt:lpstr>ENDE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AOT vs. JIT</dc:title>
  <dc:creator>Robin Wollenschlaeger</dc:creator>
  <cp:lastModifiedBy>Robin Wollenschlaeger</cp:lastModifiedBy>
  <cp:revision>68</cp:revision>
  <dcterms:created xsi:type="dcterms:W3CDTF">2022-12-04T16:51:00Z</dcterms:created>
  <dcterms:modified xsi:type="dcterms:W3CDTF">2022-12-07T12:31:58Z</dcterms:modified>
</cp:coreProperties>
</file>